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820524"/>
              </p:ext>
            </p:extLst>
          </p:nvPr>
        </p:nvGraphicFramePr>
        <p:xfrm>
          <a:off x="381000" y="152400"/>
          <a:ext cx="8305800" cy="6618328"/>
        </p:xfrm>
        <a:graphic>
          <a:graphicData uri="http://schemas.openxmlformats.org/drawingml/2006/table">
            <a:tbl>
              <a:tblPr/>
              <a:tblGrid>
                <a:gridCol w="4152900"/>
                <a:gridCol w="4152900"/>
              </a:tblGrid>
              <a:tr h="605585"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dirty="0" smtClean="0">
                          <a:solidFill>
                            <a:srgbClr val="FF0000"/>
                          </a:solidFill>
                          <a:effectLst/>
                        </a:rPr>
                        <a:t>Features/Characteristics of</a:t>
                      </a:r>
                    </a:p>
                    <a:p>
                      <a:pPr algn="ctr" fontAlgn="base"/>
                      <a:r>
                        <a:rPr lang="en-US" sz="1800" b="1" i="0" dirty="0" smtClean="0">
                          <a:solidFill>
                            <a:srgbClr val="FF0000"/>
                          </a:solidFill>
                          <a:effectLst/>
                        </a:rPr>
                        <a:t>Professional:</a:t>
                      </a:r>
                    </a:p>
                  </a:txBody>
                  <a:tcPr marL="20446" marR="20446" marT="51114" marB="51114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800" b="1" i="0" dirty="0" smtClean="0">
                          <a:solidFill>
                            <a:srgbClr val="FF0000"/>
                          </a:solidFill>
                          <a:effectLst/>
                        </a:rPr>
                        <a:t>Features of Profession:</a:t>
                      </a:r>
                    </a:p>
                  </a:txBody>
                  <a:tcPr marL="51114" marR="51114" marT="51114" marB="51114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31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Seriousness</a:t>
                      </a:r>
                      <a:endParaRPr lang="en-US" sz="2000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dirty="0" smtClean="0">
                          <a:effectLst/>
                        </a:rPr>
                        <a:t>Having special skills to perform various activities</a:t>
                      </a:r>
                    </a:p>
                    <a:p>
                      <a:pPr algn="ctr" fontAlgn="ctr"/>
                      <a:r>
                        <a:rPr lang="en-US" sz="2000" b="0" dirty="0" err="1" smtClean="0">
                          <a:effectLst/>
                        </a:rPr>
                        <a:t>e.g</a:t>
                      </a:r>
                      <a:r>
                        <a:rPr lang="en-US" sz="2000" b="0" dirty="0" smtClean="0">
                          <a:effectLst/>
                        </a:rPr>
                        <a:t> Doctor has skills to inject injections </a:t>
                      </a:r>
                      <a:r>
                        <a:rPr lang="en-US" sz="2000" b="0" dirty="0" err="1" smtClean="0">
                          <a:effectLst/>
                        </a:rPr>
                        <a:t>etc</a:t>
                      </a:r>
                      <a:endParaRPr lang="en-US" sz="2000" b="0" dirty="0">
                        <a:effectLst/>
                      </a:endParaRPr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31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Waiting to do better </a:t>
                      </a:r>
                      <a:endParaRPr lang="en-US" sz="2000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dirty="0" smtClean="0"/>
                        <a:t>Social centric motivation</a:t>
                      </a:r>
                      <a:endParaRPr lang="en-US" sz="2000" b="0" dirty="0">
                        <a:effectLst/>
                      </a:endParaRPr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31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Dealing with the unexpected </a:t>
                      </a:r>
                      <a:endParaRPr lang="en-US" sz="2000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dirty="0" smtClean="0"/>
                        <a:t>Personal standards of excellence(Good </a:t>
                      </a:r>
                      <a:r>
                        <a:rPr lang="en-US" sz="2000" dirty="0" err="1" smtClean="0"/>
                        <a:t>vs</a:t>
                      </a:r>
                      <a:r>
                        <a:rPr lang="en-US" sz="2000" dirty="0" smtClean="0"/>
                        <a:t> Bad) </a:t>
                      </a:r>
                      <a:r>
                        <a:rPr lang="en-US" sz="2000" b="0" dirty="0" smtClean="0">
                          <a:effectLst/>
                        </a:rPr>
                        <a:t>.</a:t>
                      </a:r>
                      <a:endParaRPr lang="en-US" sz="2000" b="0" dirty="0">
                        <a:effectLst/>
                      </a:endParaRPr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488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Communication skills </a:t>
                      </a:r>
                      <a:endParaRPr lang="en-US" sz="2000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dirty="0" smtClean="0"/>
                        <a:t>Giving back to society( to give respect back to them) </a:t>
                      </a:r>
                      <a:endParaRPr lang="en-US" sz="2000" b="0" dirty="0">
                        <a:effectLst/>
                      </a:endParaRPr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31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Passion </a:t>
                      </a:r>
                      <a:endParaRPr lang="en-US" sz="2000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6310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Helpfulness</a:t>
                      </a:r>
                      <a:endParaRPr lang="en-US" sz="2000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378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399400"/>
              </p:ext>
            </p:extLst>
          </p:nvPr>
        </p:nvGraphicFramePr>
        <p:xfrm>
          <a:off x="457200" y="304800"/>
          <a:ext cx="4191000" cy="2797482"/>
        </p:xfrm>
        <a:graphic>
          <a:graphicData uri="http://schemas.openxmlformats.org/drawingml/2006/table">
            <a:tbl>
              <a:tblPr/>
              <a:tblGrid>
                <a:gridCol w="4191000"/>
              </a:tblGrid>
              <a:tr h="93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dirty="0" smtClean="0"/>
                        <a:t>Taking an Initiative</a:t>
                      </a:r>
                      <a:endParaRPr lang="en-US" sz="2000" b="0" dirty="0">
                        <a:effectLst/>
                      </a:endParaRPr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dirty="0" smtClean="0"/>
                        <a:t>Cool under Pressure</a:t>
                      </a:r>
                      <a:endParaRPr lang="en-US" sz="2000" b="0" dirty="0">
                        <a:effectLst/>
                      </a:endParaRPr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9324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dirty="0" smtClean="0"/>
                        <a:t>Remains Focused </a:t>
                      </a:r>
                      <a:endParaRPr lang="en-US" sz="2000" b="0" dirty="0">
                        <a:effectLst/>
                      </a:endParaRPr>
                    </a:p>
                  </a:txBody>
                  <a:tcPr marL="51114" marR="51114" marT="71559" marB="71559" anchor="ctr">
                    <a:lnL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8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9586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67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Ansari</dc:creator>
  <cp:lastModifiedBy>Ali Computers</cp:lastModifiedBy>
  <cp:revision>2</cp:revision>
  <dcterms:created xsi:type="dcterms:W3CDTF">2006-08-16T00:00:00Z</dcterms:created>
  <dcterms:modified xsi:type="dcterms:W3CDTF">2024-02-12T18:34:12Z</dcterms:modified>
</cp:coreProperties>
</file>